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307" r:id="rId11"/>
    <p:sldId id="308" r:id="rId12"/>
    <p:sldId id="306" r:id="rId13"/>
    <p:sldId id="268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91" r:id="rId30"/>
    <p:sldId id="278" r:id="rId31"/>
    <p:sldId id="279" r:id="rId32"/>
    <p:sldId id="281" r:id="rId33"/>
    <p:sldId id="280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2" r:id="rId44"/>
    <p:sldId id="293" r:id="rId45"/>
    <p:sldId id="294" r:id="rId46"/>
    <p:sldId id="295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007BB37-F029-4B28-B49F-A4FBE732B3AA}" type="datetimeFigureOut">
              <a:rPr lang="es-ES" smtClean="0"/>
              <a:pPr/>
              <a:t>09/04/2017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219198-90E4-4160-B15B-53CD5112D2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nit.org/es/glosario/tolerancia.php" TargetMode="External"/><Relationship Id="rId2" Type="http://schemas.openxmlformats.org/officeDocument/2006/relationships/hyperlink" Target="http://www.somnit.org/es/sustancias/cannabis.php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mnit.org/es/sustancias/tabaco.php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mnit.org/es/sustancias/speed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mnit.org/es/glosario/intoxicacion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mnit.org/es/glosario/tolerancia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nit.org/es/glosario/tolerancia.php" TargetMode="External"/><Relationship Id="rId2" Type="http://schemas.openxmlformats.org/officeDocument/2006/relationships/hyperlink" Target="http://www.somnit.org/es/sustancias/alcohol.ph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mnit.org/es/glosario/tolerancia.php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815290" cy="5786478"/>
          </a:xfrm>
        </p:spPr>
        <p:txBody>
          <a:bodyPr>
            <a:normAutofit/>
          </a:bodyPr>
          <a:lstStyle/>
          <a:p>
            <a:r>
              <a:rPr lang="es-ES" dirty="0" smtClean="0"/>
              <a:t>DROGAS DE DISEÑO, </a:t>
            </a:r>
            <a:br>
              <a:rPr lang="es-ES" dirty="0" smtClean="0"/>
            </a:br>
            <a:r>
              <a:rPr lang="es-ES" dirty="0" smtClean="0"/>
              <a:t>RECREATIVAS, DE SÍNTESIS</a:t>
            </a:r>
            <a:br>
              <a:rPr lang="es-ES" dirty="0" smtClean="0"/>
            </a:br>
            <a:r>
              <a:rPr lang="es-ES" dirty="0" smtClean="0"/>
              <a:t>PLACERES AL GUSTO DEL </a:t>
            </a:r>
            <a:br>
              <a:rPr lang="es-ES" dirty="0" smtClean="0"/>
            </a:br>
            <a:r>
              <a:rPr lang="es-ES" dirty="0" smtClean="0"/>
              <a:t>CONSUMIDOR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4071942"/>
            <a:ext cx="7772400" cy="271458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D:\salvado\Pictures\img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46921"/>
            <a:ext cx="7239000" cy="4919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D:\salvado\Pictures\img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77054"/>
            <a:ext cx="7239000" cy="4930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PREVALENCIA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15% de los jóvenes entre 18 y 25 años son grandes consumidores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 De entre esos </a:t>
            </a:r>
            <a:r>
              <a:rPr lang="es-ES" b="1" dirty="0" smtClean="0">
                <a:solidFill>
                  <a:srgbClr val="FF0000"/>
                </a:solidFill>
              </a:rPr>
              <a:t>29% DESPREOCUPADOS </a:t>
            </a:r>
            <a:r>
              <a:rPr lang="es-ES" dirty="0" smtClean="0"/>
              <a:t>de todo aplazan responsabilidades ,desinterés por lo que no sea inmediatez </a:t>
            </a:r>
            <a:r>
              <a:rPr lang="es-ES" dirty="0" err="1" smtClean="0"/>
              <a:t>NiNi</a:t>
            </a:r>
            <a:r>
              <a:rPr lang="es-ES" dirty="0" smtClean="0"/>
              <a:t> Drogas menos normalizadas cocaína, éxtasis</a:t>
            </a:r>
          </a:p>
          <a:p>
            <a:r>
              <a:rPr lang="es-ES" dirty="0" smtClean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32%EXPERIMENTADORES </a:t>
            </a:r>
            <a:r>
              <a:rPr lang="es-ES" dirty="0" smtClean="0"/>
              <a:t>Estudios superiores Libertad opción de disfrute “hay que arriesgarse” Riesgo pero no para dejarlo</a:t>
            </a:r>
          </a:p>
          <a:p>
            <a:r>
              <a:rPr lang="es-ES" dirty="0" smtClean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39%PRECAVIDOS</a:t>
            </a:r>
            <a:r>
              <a:rPr lang="es-ES" dirty="0" smtClean="0"/>
              <a:t> Defiende el consumo integrador .Alcohol y cannabis otras mejor evitar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D:\salvado\Pictures\img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1869"/>
            <a:ext cx="7239000" cy="498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cannabis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28712" y="2375694"/>
            <a:ext cx="58959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cannabis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71678"/>
            <a:ext cx="7239000" cy="4384058"/>
          </a:xfrm>
        </p:spPr>
        <p:txBody>
          <a:bodyPr/>
          <a:lstStyle/>
          <a:p>
            <a:r>
              <a:rPr lang="es-ES" dirty="0" smtClean="0"/>
              <a:t>+ habitual: 50% en adolescencia</a:t>
            </a:r>
          </a:p>
          <a:p>
            <a:r>
              <a:rPr lang="es-ES" b="1" i="1" dirty="0" smtClean="0">
                <a:solidFill>
                  <a:srgbClr val="FF0000"/>
                </a:solidFill>
              </a:rPr>
              <a:t>Hierba, petardo, peta, grifa, </a:t>
            </a:r>
            <a:r>
              <a:rPr lang="es-ES" b="1" i="1" dirty="0" err="1" smtClean="0">
                <a:solidFill>
                  <a:srgbClr val="FF0000"/>
                </a:solidFill>
              </a:rPr>
              <a:t>Kif</a:t>
            </a:r>
            <a:r>
              <a:rPr lang="es-ES" b="1" i="1" dirty="0" smtClean="0">
                <a:solidFill>
                  <a:srgbClr val="FF0000"/>
                </a:solidFill>
              </a:rPr>
              <a:t>, maría, costo, porro, </a:t>
            </a:r>
            <a:r>
              <a:rPr lang="es-ES" b="1" i="1" dirty="0" err="1" smtClean="0">
                <a:solidFill>
                  <a:srgbClr val="FF0000"/>
                </a:solidFill>
              </a:rPr>
              <a:t>chocolate,canuto</a:t>
            </a:r>
            <a:r>
              <a:rPr lang="es-ES" dirty="0" smtClean="0"/>
              <a:t>…</a:t>
            </a:r>
          </a:p>
          <a:p>
            <a:r>
              <a:rPr lang="es-ES" dirty="0" err="1" smtClean="0"/>
              <a:t>Hatchis</a:t>
            </a:r>
            <a:r>
              <a:rPr lang="es-ES" dirty="0" smtClean="0"/>
              <a:t>: pasta marrón</a:t>
            </a:r>
          </a:p>
          <a:p>
            <a:r>
              <a:rPr lang="es-ES" dirty="0" smtClean="0"/>
              <a:t>Marihuana: hoja machacada.</a:t>
            </a:r>
          </a:p>
          <a:p>
            <a:r>
              <a:rPr lang="es-ES" dirty="0" smtClean="0"/>
              <a:t>Aceite de </a:t>
            </a:r>
            <a:r>
              <a:rPr lang="es-ES" dirty="0" err="1" smtClean="0"/>
              <a:t>hatchis</a:t>
            </a:r>
            <a:r>
              <a:rPr lang="es-ES" dirty="0" smtClean="0"/>
              <a:t>: liquido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357188"/>
            <a:ext cx="7239000" cy="6099175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La vía de administración más usada es la fumada y la ingerida.</a:t>
            </a:r>
          </a:p>
          <a:p>
            <a:r>
              <a:rPr lang="es-ES" dirty="0" smtClean="0"/>
              <a:t>Los efectos suelen variar dependiendo de la vida de administración:</a:t>
            </a:r>
          </a:p>
          <a:p>
            <a:pPr lvl="1"/>
            <a:r>
              <a:rPr lang="es-ES" dirty="0" smtClean="0"/>
              <a:t>Fumada pueden aparecer a los pocos minutos y durar de 1 a 2 horas.</a:t>
            </a:r>
          </a:p>
          <a:p>
            <a:pPr lvl="1"/>
            <a:r>
              <a:rPr lang="es-ES" dirty="0" smtClean="0"/>
              <a:t>Ingerida pueden tardar dos 2 horas en subir y tardar en </a:t>
            </a:r>
            <a:r>
              <a:rPr lang="es-ES" u="sng" dirty="0" err="1" smtClean="0">
                <a:hlinkClick r:id="rId2" tooltip="Click to Continue &gt; by Text-Enhance"/>
              </a:rPr>
              <a:t>bajar</a:t>
            </a:r>
            <a:r>
              <a:rPr lang="es-ES" dirty="0" err="1" smtClean="0"/>
              <a:t>hasta</a:t>
            </a:r>
            <a:r>
              <a:rPr lang="es-ES" dirty="0" smtClean="0"/>
              <a:t> 4 horas. Es más intenso.</a:t>
            </a:r>
          </a:p>
          <a:p>
            <a:r>
              <a:rPr lang="es-ES" dirty="0" smtClean="0"/>
              <a:t>Algunos efectos físicos:</a:t>
            </a:r>
          </a:p>
          <a:p>
            <a:pPr lvl="1"/>
            <a:r>
              <a:rPr lang="es-ES" dirty="0" smtClean="0"/>
              <a:t>Sequedad de boca, aumento del hambre, relajación muscular, dilatación de bronquios, inyección conjuntival (ojos rojos), somnolencia y analgesia moderada, mareos, bajada de la tensión arterial, falta de coordinación, taquicardia...</a:t>
            </a:r>
          </a:p>
          <a:p>
            <a:r>
              <a:rPr lang="es-ES" dirty="0" smtClean="0"/>
              <a:t>Algunos efectos a nivel psicológico:</a:t>
            </a:r>
          </a:p>
          <a:p>
            <a:pPr lvl="1"/>
            <a:r>
              <a:rPr lang="es-ES" dirty="0" smtClean="0"/>
              <a:t>Desinhibición, relajación, hilaridad, mayor memoria visual, modificación e intensificación de las sensaciones, ansiedad, ataques de pánico, disminución de la atención, la concentración y la memoria.</a:t>
            </a:r>
          </a:p>
          <a:p>
            <a:r>
              <a:rPr lang="es-ES" dirty="0" smtClean="0"/>
              <a:t>Se genera </a:t>
            </a:r>
            <a:r>
              <a:rPr lang="es-ES" dirty="0" smtClean="0">
                <a:hlinkClick r:id="rId3"/>
              </a:rPr>
              <a:t>tolerancia</a:t>
            </a:r>
            <a:r>
              <a:rPr lang="es-ES" dirty="0" smtClean="0"/>
              <a:t> de los aspectos físicos y psicológicos.</a:t>
            </a:r>
          </a:p>
          <a:p>
            <a:r>
              <a:rPr lang="es-ES" dirty="0" smtClean="0"/>
              <a:t>No genera dependencia física. Posible dependencia psicológica.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428625"/>
            <a:ext cx="7239000" cy="6027738"/>
          </a:xfrm>
        </p:spPr>
        <p:txBody>
          <a:bodyPr>
            <a:normAutofit/>
          </a:bodyPr>
          <a:lstStyle/>
          <a:p>
            <a:r>
              <a:rPr lang="es-ES" dirty="0" smtClean="0"/>
              <a:t>Riesgos asociados:</a:t>
            </a:r>
          </a:p>
          <a:p>
            <a:pPr lvl="1"/>
            <a:r>
              <a:rPr lang="es-ES" dirty="0" smtClean="0"/>
              <a:t>Ansiedad acompañada de taquicardia. Pueden desembocar en ataques de pánico.</a:t>
            </a:r>
          </a:p>
          <a:p>
            <a:pPr lvl="1"/>
            <a:r>
              <a:rPr lang="es-ES" dirty="0" smtClean="0"/>
              <a:t>Nauseas, mareos y bajadas de tensión.</a:t>
            </a:r>
          </a:p>
          <a:p>
            <a:pPr lvl="1"/>
            <a:r>
              <a:rPr lang="es-ES" dirty="0" smtClean="0"/>
              <a:t>Las personas con predisposición pueden desarrollar algún trastorno psicológico.</a:t>
            </a:r>
          </a:p>
          <a:p>
            <a:r>
              <a:rPr lang="es-ES" dirty="0" smtClean="0"/>
              <a:t>A largo término:</a:t>
            </a:r>
          </a:p>
          <a:p>
            <a:pPr lvl="1"/>
            <a:r>
              <a:rPr lang="es-ES" dirty="0" smtClean="0"/>
              <a:t>Trastornos en la memoria a corto término.</a:t>
            </a:r>
          </a:p>
          <a:p>
            <a:pPr lvl="1"/>
            <a:r>
              <a:rPr lang="es-ES" dirty="0" smtClean="0"/>
              <a:t>Si se fuma, los riesgos asociados al </a:t>
            </a:r>
            <a:r>
              <a:rPr lang="es-ES" dirty="0" smtClean="0">
                <a:solidFill>
                  <a:schemeClr val="tx1"/>
                </a:solidFill>
                <a:hlinkClick r:id="rId2"/>
              </a:rPr>
              <a:t>tabaco</a:t>
            </a:r>
            <a:r>
              <a:rPr lang="es-ES" dirty="0" smtClean="0"/>
              <a:t> (problemas respiratorios).</a:t>
            </a:r>
          </a:p>
          <a:p>
            <a:r>
              <a:rPr lang="es-ES" dirty="0" smtClean="0"/>
              <a:t>Un consumo moderado y puntual de detecta de 14 a 20 días. El consumo crónico de 15 a 40 días.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 smtClean="0">
                <a:solidFill>
                  <a:srgbClr val="FF0000"/>
                </a:solidFill>
              </a:rPr>
              <a:t>Cocaina</a:t>
            </a:r>
            <a:r>
              <a:rPr lang="es-ES" dirty="0" smtClean="0"/>
              <a:t> ( coca, nieve, blanca, perica, </a:t>
            </a:r>
            <a:r>
              <a:rPr lang="es-ES" dirty="0" err="1" smtClean="0"/>
              <a:t>farlopa</a:t>
            </a:r>
            <a:r>
              <a:rPr lang="es-ES" dirty="0" smtClean="0"/>
              <a:t>, crack, ralla, tirito… )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9578" y="1714489"/>
            <a:ext cx="445870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71876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cocaina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900" dirty="0" smtClean="0"/>
              <a:t>Es un estimulante de acción rápida, intensa y de corta duración, con propiedades muy similares a la </a:t>
            </a:r>
            <a:r>
              <a:rPr lang="es-ES" sz="1900" dirty="0" smtClean="0">
                <a:hlinkClick r:id="rId2"/>
              </a:rPr>
              <a:t>anfetamina</a:t>
            </a:r>
            <a:r>
              <a:rPr lang="es-ES" sz="1900" dirty="0" smtClean="0"/>
              <a:t>. Los efectos, cuando se inhala, aparecen a los pocos minutos y desaparecen a los 30 minutos aproximadamente.</a:t>
            </a:r>
          </a:p>
          <a:p>
            <a:r>
              <a:rPr lang="es-ES" sz="1900" dirty="0" smtClean="0"/>
              <a:t>Efectos físicos: dilatación de las pupilas, aumento del ritmo cardíaco, la respiración y temperatura corporal.</a:t>
            </a:r>
          </a:p>
          <a:p>
            <a:r>
              <a:rPr lang="es-ES" sz="1900" dirty="0" smtClean="0">
                <a:solidFill>
                  <a:schemeClr val="tx1"/>
                </a:solidFill>
              </a:rPr>
              <a:t>Sensación de euforia, seguridad y confianza, locuacidad, aumento del estado de alerta, de la capacidad de concentración...</a:t>
            </a:r>
          </a:p>
          <a:p>
            <a:r>
              <a:rPr lang="es-ES" sz="1900" dirty="0" smtClean="0">
                <a:solidFill>
                  <a:schemeClr val="tx1"/>
                </a:solidFill>
              </a:rPr>
              <a:t>Hiperactividad, desaparición de la sensación de sueño, fatiga y hambre.</a:t>
            </a:r>
          </a:p>
          <a:p>
            <a:endParaRPr lang="es-ES" sz="1900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Crack</a:t>
            </a:r>
            <a:r>
              <a:rPr lang="es-ES" dirty="0" smtClean="0"/>
              <a:t> (fumado): efecto en 5 segundos y desparece en 5-10 </a:t>
            </a:r>
            <a:r>
              <a:rPr lang="es-ES" dirty="0" err="1" smtClean="0"/>
              <a:t>mintos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4714908"/>
          </a:xfrm>
        </p:spPr>
        <p:txBody>
          <a:bodyPr>
            <a:normAutofit/>
          </a:bodyPr>
          <a:lstStyle/>
          <a:p>
            <a:r>
              <a:rPr lang="es-ES" dirty="0" smtClean="0"/>
              <a:t>La evolución de los mamíferos, </a:t>
            </a:r>
            <a:br>
              <a:rPr lang="es-ES" dirty="0" smtClean="0"/>
            </a:br>
            <a:r>
              <a:rPr lang="es-ES" dirty="0" smtClean="0"/>
              <a:t>y entre ellos el ser humano, se </a:t>
            </a:r>
            <a:br>
              <a:rPr lang="es-ES" dirty="0" smtClean="0"/>
            </a:br>
            <a:r>
              <a:rPr lang="es-ES" dirty="0" smtClean="0"/>
              <a:t>ha encargado de emparejar una </a:t>
            </a:r>
            <a:br>
              <a:rPr lang="es-ES" dirty="0" smtClean="0"/>
            </a:br>
            <a:r>
              <a:rPr lang="es-ES" dirty="0" smtClean="0"/>
              <a:t>gran cantidad de placer a </a:t>
            </a:r>
            <a:br>
              <a:rPr lang="es-ES" dirty="0" smtClean="0"/>
            </a:br>
            <a:r>
              <a:rPr lang="es-ES" dirty="0" smtClean="0"/>
              <a:t>ciertas conductas a fin de </a:t>
            </a:r>
            <a:br>
              <a:rPr lang="es-ES" dirty="0" smtClean="0"/>
            </a:br>
            <a:r>
              <a:rPr lang="es-ES" dirty="0" smtClean="0"/>
              <a:t>garantizar su supervivencia.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cocaina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En caso de </a:t>
            </a:r>
            <a:r>
              <a:rPr lang="es-ES" sz="2000" dirty="0" smtClean="0">
                <a:hlinkClick r:id="rId2"/>
              </a:rPr>
              <a:t>intoxicación</a:t>
            </a:r>
            <a:r>
              <a:rPr lang="es-ES" sz="2000" dirty="0" smtClean="0"/>
              <a:t> aguda puede presentarse sequedad de boca, irritabilidad, agitación, temblores, espasmos, convulsiones…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Cuando se inhala de forma continuada hay riesgo de perforación de la fosa nasal. 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El consumo de dosis elevadas puede facilitar la aparición de una intensa ansiedad, irritabilidad, paranoias y alucinaciones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Se detecta en orina hasta las 72 horas.</a:t>
            </a:r>
          </a:p>
          <a:p>
            <a:endParaRPr lang="es-ES" sz="2000" dirty="0" smtClean="0"/>
          </a:p>
          <a:p>
            <a:r>
              <a:rPr lang="es-ES" sz="2000" dirty="0" smtClean="0"/>
              <a:t> No genera dependencia física, pero si psicológica.</a:t>
            </a:r>
          </a:p>
          <a:p>
            <a:r>
              <a:rPr lang="es-ES" sz="2000" dirty="0" smtClean="0"/>
              <a:t>Genera una rápida tolerancia.   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KETAMINA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85992"/>
            <a:ext cx="3024198" cy="293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KETAMINA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La droga de diseño más consumida.</a:t>
            </a:r>
          </a:p>
          <a:p>
            <a:endParaRPr lang="es-ES" dirty="0" smtClean="0"/>
          </a:p>
          <a:p>
            <a:r>
              <a:rPr lang="es-ES" dirty="0" err="1" smtClean="0"/>
              <a:t>Snifada</a:t>
            </a:r>
            <a:r>
              <a:rPr lang="es-ES" dirty="0" smtClean="0"/>
              <a:t> o IM .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K, </a:t>
            </a:r>
            <a:r>
              <a:rPr lang="es-ES" b="1" dirty="0" err="1" smtClean="0">
                <a:solidFill>
                  <a:srgbClr val="FF0000"/>
                </a:solidFill>
              </a:rPr>
              <a:t>Keta</a:t>
            </a:r>
            <a:r>
              <a:rPr lang="es-ES" b="1" dirty="0" smtClean="0">
                <a:solidFill>
                  <a:srgbClr val="FF0000"/>
                </a:solidFill>
              </a:rPr>
              <a:t>, Vitamina K, </a:t>
            </a:r>
            <a:r>
              <a:rPr lang="es-ES" b="1" dirty="0" err="1" smtClean="0">
                <a:solidFill>
                  <a:srgbClr val="FF0000"/>
                </a:solidFill>
              </a:rPr>
              <a:t>Special</a:t>
            </a:r>
            <a:r>
              <a:rPr lang="es-ES" b="1" dirty="0" smtClean="0">
                <a:solidFill>
                  <a:srgbClr val="FF0000"/>
                </a:solidFill>
              </a:rPr>
              <a:t> K, Kit </a:t>
            </a:r>
            <a:r>
              <a:rPr lang="es-ES" b="1" dirty="0" err="1" smtClean="0">
                <a:solidFill>
                  <a:srgbClr val="FF0000"/>
                </a:solidFill>
              </a:rPr>
              <a:t>Kat</a:t>
            </a:r>
            <a:r>
              <a:rPr lang="es-ES" b="1" dirty="0" smtClean="0">
                <a:solidFill>
                  <a:srgbClr val="FF0000"/>
                </a:solidFill>
              </a:rPr>
              <a:t>.</a:t>
            </a:r>
          </a:p>
          <a:p>
            <a:endParaRPr lang="es-ES" dirty="0" smtClean="0"/>
          </a:p>
          <a:p>
            <a:r>
              <a:rPr lang="es-ES" dirty="0" smtClean="0"/>
              <a:t>Mezclada con cocaína : </a:t>
            </a:r>
            <a:r>
              <a:rPr lang="es-ES" dirty="0" err="1" smtClean="0"/>
              <a:t>Special</a:t>
            </a:r>
            <a:r>
              <a:rPr lang="es-ES" dirty="0" smtClean="0"/>
              <a:t> Calvin </a:t>
            </a:r>
            <a:r>
              <a:rPr lang="es-ES" dirty="0" err="1" smtClean="0"/>
              <a:t>klein</a:t>
            </a:r>
            <a:r>
              <a:rPr lang="es-ES" dirty="0" smtClean="0"/>
              <a:t> .</a:t>
            </a:r>
          </a:p>
          <a:p>
            <a:endParaRPr lang="es-ES" dirty="0" smtClean="0"/>
          </a:p>
          <a:p>
            <a:r>
              <a:rPr lang="es-ES" dirty="0" smtClean="0"/>
              <a:t>Mezclada con marihuana: Mary-</a:t>
            </a:r>
            <a:r>
              <a:rPr lang="es-ES" dirty="0" err="1" smtClean="0"/>
              <a:t>Kay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 smtClean="0"/>
              <a:t>KETAMINA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efecto más típico es la experiencia de </a:t>
            </a:r>
          </a:p>
          <a:p>
            <a:pPr>
              <a:buNone/>
            </a:pPr>
            <a:r>
              <a:rPr lang="es-ES" dirty="0" smtClean="0"/>
              <a:t>“</a:t>
            </a:r>
            <a:r>
              <a:rPr lang="es-ES" b="1" dirty="0" smtClean="0">
                <a:solidFill>
                  <a:srgbClr val="0070C0"/>
                </a:solidFill>
              </a:rPr>
              <a:t>abandonar el propio cuerpo</a:t>
            </a:r>
            <a:r>
              <a:rPr lang="es-ES" dirty="0" smtClean="0"/>
              <a:t>”, sensación de </a:t>
            </a:r>
          </a:p>
          <a:p>
            <a:pPr>
              <a:buNone/>
            </a:pPr>
            <a:r>
              <a:rPr lang="es-ES" dirty="0" smtClean="0"/>
              <a:t>estar flotando. Combina efectos hipnóticos, </a:t>
            </a:r>
          </a:p>
          <a:p>
            <a:pPr>
              <a:buNone/>
            </a:pPr>
            <a:r>
              <a:rPr lang="es-ES" dirty="0" err="1" smtClean="0"/>
              <a:t>analgesicos</a:t>
            </a:r>
            <a:r>
              <a:rPr lang="es-ES" dirty="0" smtClean="0"/>
              <a:t> y amnésicos, sin pérdida de </a:t>
            </a:r>
          </a:p>
          <a:p>
            <a:pPr>
              <a:buNone/>
            </a:pPr>
            <a:r>
              <a:rPr lang="es-ES" dirty="0" smtClean="0"/>
              <a:t>consciencia ni depresión respiratoria, con </a:t>
            </a:r>
          </a:p>
          <a:p>
            <a:pPr>
              <a:buNone/>
            </a:pPr>
            <a:r>
              <a:rPr lang="es-ES" dirty="0" smtClean="0"/>
              <a:t>dificultad para moverse y alteraciones de la </a:t>
            </a:r>
          </a:p>
          <a:p>
            <a:pPr>
              <a:buNone/>
            </a:pPr>
            <a:r>
              <a:rPr lang="es-ES" dirty="0" smtClean="0"/>
              <a:t>percepción y aparición de “flash-backs” incluso </a:t>
            </a:r>
          </a:p>
          <a:p>
            <a:pPr>
              <a:buNone/>
            </a:pPr>
            <a:r>
              <a:rPr lang="es-ES" dirty="0" smtClean="0"/>
              <a:t>meses después del consumo.</a:t>
            </a:r>
          </a:p>
          <a:p>
            <a:r>
              <a:rPr lang="es-ES" dirty="0" smtClean="0"/>
              <a:t>En voluntarios sanos induce síntomas similares a los de la esquizofrenia.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KETAMINA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Produce estados alterados de conciencia. Se pueden experimentar delirios, alucinaciones, ilusiones, </a:t>
            </a:r>
            <a:r>
              <a:rPr lang="es-ES" dirty="0" err="1" smtClean="0"/>
              <a:t>desrealización,despersonalización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Pueden experimentarse dificultades para hablar, moverse y ver (visión doble).</a:t>
            </a:r>
          </a:p>
          <a:p>
            <a:endParaRPr lang="es-ES" dirty="0" smtClean="0"/>
          </a:p>
          <a:p>
            <a:pPr lvl="1"/>
            <a:r>
              <a:rPr lang="es-ES" b="1" dirty="0" smtClean="0">
                <a:solidFill>
                  <a:srgbClr val="FF0000"/>
                </a:solidFill>
              </a:rPr>
              <a:t>En la vía inhalada, aparecen a los 5-15 minutos y pueden durar 30 minutos, retornando a la </a:t>
            </a:r>
            <a:r>
              <a:rPr lang="es-ES" b="1" dirty="0" err="1" smtClean="0">
                <a:solidFill>
                  <a:srgbClr val="FF0000"/>
                </a:solidFill>
              </a:rPr>
              <a:t>linea</a:t>
            </a:r>
            <a:r>
              <a:rPr lang="es-ES" b="1" dirty="0" smtClean="0">
                <a:solidFill>
                  <a:srgbClr val="FF0000"/>
                </a:solidFill>
              </a:rPr>
              <a:t> base en 2 horas.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Riesgos: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s-ES" dirty="0" smtClean="0">
                <a:solidFill>
                  <a:schemeClr val="tx1"/>
                </a:solidFill>
              </a:rPr>
              <a:t>Todo y que, en un principio no deprime el sistema respiratorio ni el circulatorio, pueden suceder con dosis elevadas produciendo una depresión respiratoria o una parada cardiaca.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Puede producir experiencias angustiosas y traumáticas. Flashbacks.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Un consumo continuado puede generar graves problemas de visión, lesiones cerebrales, trastornos de memoria y capacidad de concentración, depresión...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Bajo sus efectos se pueden sufrir accidentes.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Crea una fuerte dependencia psíquica y una alta </a:t>
            </a:r>
            <a:r>
              <a:rPr lang="es-ES" dirty="0" smtClean="0">
                <a:solidFill>
                  <a:schemeClr val="tx1"/>
                </a:solidFill>
                <a:hlinkClick r:id="rId2"/>
              </a:rPr>
              <a:t>tolerancia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KETAMINA. </a:t>
            </a:r>
            <a:r>
              <a:rPr lang="es-ES" dirty="0" err="1" smtClean="0"/>
              <a:t>Patologia</a:t>
            </a:r>
            <a:r>
              <a:rPr lang="es-ES" dirty="0" smtClean="0"/>
              <a:t> </a:t>
            </a:r>
            <a:r>
              <a:rPr lang="es-ES" dirty="0" err="1" smtClean="0"/>
              <a:t>Psiquiatrica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Psicosis inducida</a:t>
            </a:r>
          </a:p>
          <a:p>
            <a:endParaRPr lang="es-ES" dirty="0" smtClean="0"/>
          </a:p>
          <a:p>
            <a:r>
              <a:rPr lang="es-ES" dirty="0" err="1" smtClean="0"/>
              <a:t>Trast</a:t>
            </a:r>
            <a:r>
              <a:rPr lang="es-ES" dirty="0" smtClean="0"/>
              <a:t>. Depresivo</a:t>
            </a:r>
          </a:p>
          <a:p>
            <a:endParaRPr lang="es-ES" dirty="0" smtClean="0"/>
          </a:p>
          <a:p>
            <a:r>
              <a:rPr lang="es-ES" dirty="0" smtClean="0"/>
              <a:t>Ataques de pánico</a:t>
            </a:r>
          </a:p>
          <a:p>
            <a:endParaRPr lang="es-ES" dirty="0" smtClean="0"/>
          </a:p>
          <a:p>
            <a:r>
              <a:rPr lang="es-ES" dirty="0" smtClean="0"/>
              <a:t>Flashback</a:t>
            </a:r>
          </a:p>
          <a:p>
            <a:endParaRPr lang="es-ES" dirty="0" smtClean="0"/>
          </a:p>
          <a:p>
            <a:r>
              <a:rPr lang="es-ES" dirty="0" err="1" smtClean="0"/>
              <a:t>Trast</a:t>
            </a:r>
            <a:r>
              <a:rPr lang="es-ES" dirty="0" smtClean="0"/>
              <a:t>. de memoria y cognitivos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MDMA. ( </a:t>
            </a:r>
            <a:r>
              <a:rPr lang="es-ES" dirty="0" err="1" smtClean="0"/>
              <a:t>extasis</a:t>
            </a:r>
            <a:r>
              <a:rPr lang="es-ES" dirty="0" smtClean="0"/>
              <a:t>- ANFETAMINAS)</a:t>
            </a:r>
            <a:endParaRPr lang="es-E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28825" y="1699419"/>
            <a:ext cx="40957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MDMA.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s-ES" dirty="0" smtClean="0"/>
          </a:p>
          <a:p>
            <a:r>
              <a:rPr lang="es-ES" b="1" dirty="0" err="1" smtClean="0">
                <a:solidFill>
                  <a:srgbClr val="FF0000"/>
                </a:solidFill>
              </a:rPr>
              <a:t>Pastis</a:t>
            </a:r>
            <a:r>
              <a:rPr lang="es-ES" b="1" dirty="0" smtClean="0">
                <a:solidFill>
                  <a:srgbClr val="FF0000"/>
                </a:solidFill>
              </a:rPr>
              <a:t>, Rulas, Droga del amor, meta, tiza, </a:t>
            </a:r>
            <a:r>
              <a:rPr lang="es-ES" b="1" dirty="0" err="1" smtClean="0">
                <a:solidFill>
                  <a:srgbClr val="FF0000"/>
                </a:solidFill>
              </a:rPr>
              <a:t>speed</a:t>
            </a:r>
            <a:r>
              <a:rPr lang="es-ES" dirty="0" smtClean="0"/>
              <a:t>.</a:t>
            </a:r>
          </a:p>
          <a:p>
            <a:r>
              <a:rPr lang="es-ES" dirty="0" smtClean="0"/>
              <a:t>Forma cristalizada: </a:t>
            </a:r>
            <a:r>
              <a:rPr lang="es-ES" b="1" dirty="0" smtClean="0">
                <a:solidFill>
                  <a:srgbClr val="FF0000"/>
                </a:solidFill>
              </a:rPr>
              <a:t>hielo, cristal, vidrio, ice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Acostumbra a encontrarse como pastillas o cápsulas de diferentes colores, formas y logos.</a:t>
            </a:r>
          </a:p>
          <a:p>
            <a:endParaRPr lang="es-ES" dirty="0" smtClean="0"/>
          </a:p>
          <a:p>
            <a:r>
              <a:rPr lang="es-ES" dirty="0" smtClean="0"/>
              <a:t>La vía de administración es la oral.</a:t>
            </a:r>
          </a:p>
          <a:p>
            <a:r>
              <a:rPr lang="es-ES" dirty="0" smtClean="0"/>
              <a:t>En la forma cristalizada se fuma.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Forma cristalina</a:t>
            </a:r>
            <a:endParaRPr lang="es-E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71513" y="571500"/>
            <a:ext cx="8472487" cy="575310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 Las drogas de abuso crean una señal en </a:t>
            </a:r>
          </a:p>
          <a:p>
            <a:pPr>
              <a:buNone/>
            </a:pPr>
            <a:r>
              <a:rPr lang="es-ES" dirty="0" smtClean="0"/>
              <a:t>el cerebro que indica, falsamente, la </a:t>
            </a:r>
          </a:p>
          <a:p>
            <a:pPr>
              <a:buNone/>
            </a:pPr>
            <a:r>
              <a:rPr lang="es-ES" dirty="0" smtClean="0"/>
              <a:t>llegada de un beneficio adaptativo.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 La adicción es uno de los precios que ha </a:t>
            </a:r>
          </a:p>
          <a:p>
            <a:pPr>
              <a:buNone/>
            </a:pPr>
            <a:r>
              <a:rPr lang="es-ES" dirty="0" smtClean="0"/>
              <a:t>pagado la especie humana por vivir </a:t>
            </a:r>
          </a:p>
          <a:p>
            <a:pPr>
              <a:buNone/>
            </a:pPr>
            <a:r>
              <a:rPr lang="es-ES" dirty="0" smtClean="0"/>
              <a:t>protegida.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MDMA.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Los efectos...</a:t>
            </a:r>
          </a:p>
          <a:p>
            <a:pPr lvl="1"/>
            <a:r>
              <a:rPr lang="es-ES" dirty="0" smtClean="0"/>
              <a:t>la "subida" se experimenta a los 30 minutos y se caracteriza por:</a:t>
            </a:r>
          </a:p>
          <a:p>
            <a:pPr lvl="2"/>
            <a:r>
              <a:rPr lang="es-ES" dirty="0" smtClean="0"/>
              <a:t>tensión mandibular</a:t>
            </a:r>
          </a:p>
          <a:p>
            <a:pPr lvl="2"/>
            <a:r>
              <a:rPr lang="es-ES" dirty="0" smtClean="0"/>
              <a:t>boca seca</a:t>
            </a:r>
          </a:p>
          <a:p>
            <a:pPr lvl="2"/>
            <a:r>
              <a:rPr lang="es-ES" dirty="0" smtClean="0"/>
              <a:t>sudoración</a:t>
            </a:r>
          </a:p>
          <a:p>
            <a:pPr lvl="2"/>
            <a:r>
              <a:rPr lang="es-ES" dirty="0" smtClean="0"/>
              <a:t>euforia y ganas de bailar</a:t>
            </a:r>
          </a:p>
          <a:p>
            <a:pPr lvl="2"/>
            <a:r>
              <a:rPr lang="es-ES" dirty="0" smtClean="0"/>
              <a:t>desaparición del cansancio</a:t>
            </a:r>
          </a:p>
          <a:p>
            <a:pPr lvl="1"/>
            <a:r>
              <a:rPr lang="es-ES" dirty="0" smtClean="0"/>
              <a:t>durante el "mantenimiento" hay un aumento de la euforia y se experimenta los siguientes efectos:</a:t>
            </a:r>
          </a:p>
          <a:p>
            <a:pPr lvl="2"/>
            <a:r>
              <a:rPr lang="es-ES" b="1" dirty="0" smtClean="0"/>
              <a:t>efecto "</a:t>
            </a:r>
            <a:r>
              <a:rPr lang="es-ES" b="1" dirty="0" err="1" smtClean="0"/>
              <a:t>empactògeno</a:t>
            </a:r>
            <a:r>
              <a:rPr lang="es-ES" b="1" dirty="0" smtClean="0"/>
              <a:t>"</a:t>
            </a:r>
            <a:r>
              <a:rPr lang="es-ES" dirty="0" smtClean="0"/>
              <a:t> (facilidad y potenciación de la capacidad para sintonizar con el resto de gente). </a:t>
            </a:r>
          </a:p>
          <a:p>
            <a:pPr lvl="2"/>
            <a:r>
              <a:rPr lang="es-ES" b="1" dirty="0" smtClean="0"/>
              <a:t>efecto </a:t>
            </a:r>
            <a:r>
              <a:rPr lang="es-ES" b="1" dirty="0" err="1" smtClean="0"/>
              <a:t>entactògeno</a:t>
            </a:r>
            <a:r>
              <a:rPr lang="es-ES" b="1" dirty="0" smtClean="0"/>
              <a:t> </a:t>
            </a:r>
            <a:r>
              <a:rPr lang="es-ES" dirty="0" smtClean="0"/>
              <a:t>(facilidad y potenciación de la capacidad de conexión con uno mismo).</a:t>
            </a:r>
          </a:p>
          <a:p>
            <a:pPr lvl="1"/>
            <a:r>
              <a:rPr lang="es-ES" dirty="0" smtClean="0"/>
              <a:t>La "bajada" se experimenta a las 6 horas aproximadamente, y se manifiesta por:</a:t>
            </a:r>
          </a:p>
          <a:p>
            <a:pPr lvl="2"/>
            <a:r>
              <a:rPr lang="es-ES" dirty="0" smtClean="0"/>
              <a:t>Cansancio, insomnio, disminución del hambre.</a:t>
            </a:r>
          </a:p>
          <a:p>
            <a:pPr lvl="2"/>
            <a:r>
              <a:rPr lang="es-ES" dirty="0" smtClean="0"/>
              <a:t>Bajo estado de ánimo y agotamiento mental ("depresión post-éxtasis")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/>
              <a:t>MDMA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dosis elevadas produce intensificación de las percepciones sensoriales, pánico, angustia e inquietud y en algunos casos agitación.</a:t>
            </a:r>
          </a:p>
          <a:p>
            <a:endParaRPr lang="es-ES" dirty="0" smtClean="0"/>
          </a:p>
          <a:p>
            <a:r>
              <a:rPr lang="es-ES" b="1" dirty="0" err="1" smtClean="0">
                <a:solidFill>
                  <a:srgbClr val="FF0000"/>
                </a:solidFill>
              </a:rPr>
              <a:t>Tuesday</a:t>
            </a:r>
            <a:r>
              <a:rPr lang="es-ES" b="1" dirty="0" smtClean="0">
                <a:solidFill>
                  <a:srgbClr val="FF0000"/>
                </a:solidFill>
              </a:rPr>
              <a:t> Blues</a:t>
            </a:r>
            <a:r>
              <a:rPr lang="es-ES" dirty="0" smtClean="0"/>
              <a:t>: depleción de serotonina varios días después del consumo. Somnolencia, postración, astenia.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 smtClean="0"/>
              <a:t>MDMA.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Otros riesgos:</a:t>
            </a:r>
          </a:p>
          <a:p>
            <a:pPr lvl="1"/>
            <a:r>
              <a:rPr lang="es-ES" b="1" dirty="0" smtClean="0">
                <a:solidFill>
                  <a:srgbClr val="FF0000"/>
                </a:solidFill>
              </a:rPr>
              <a:t>Golpe de calor</a:t>
            </a:r>
            <a:r>
              <a:rPr lang="es-ES" dirty="0" smtClean="0"/>
              <a:t>. Subida brusca de la temperatura corporal que puede llegar a producir un "colapso" mortal. Acostumbra a darse en espacios cerrados, cuando no se para de bailar ni se bebe agua o refrescos suficientes (y el </a:t>
            </a:r>
            <a:r>
              <a:rPr lang="es-ES" dirty="0" smtClean="0">
                <a:hlinkClick r:id="rId2"/>
              </a:rPr>
              <a:t>alcohol</a:t>
            </a:r>
            <a:r>
              <a:rPr lang="es-ES" dirty="0" smtClean="0"/>
              <a:t> deshidrata).</a:t>
            </a:r>
          </a:p>
          <a:p>
            <a:r>
              <a:rPr lang="es-ES" dirty="0" smtClean="0"/>
              <a:t>No hay dependencia física demostrada pero si psicológica.</a:t>
            </a:r>
          </a:p>
          <a:p>
            <a:r>
              <a:rPr lang="es-ES" dirty="0" smtClean="0"/>
              <a:t>Alta </a:t>
            </a:r>
            <a:r>
              <a:rPr lang="es-ES" dirty="0" smtClean="0">
                <a:hlinkClick r:id="rId3"/>
              </a:rPr>
              <a:t>tolerancia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32018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MDMA. </a:t>
            </a:r>
            <a:r>
              <a:rPr lang="es-ES" dirty="0" err="1" smtClean="0"/>
              <a:t>Patologia</a:t>
            </a:r>
            <a:r>
              <a:rPr lang="es-ES" dirty="0" smtClean="0"/>
              <a:t> </a:t>
            </a:r>
            <a:r>
              <a:rPr lang="es-ES" dirty="0" err="1" smtClean="0"/>
              <a:t>Psiquiatrica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71678"/>
            <a:ext cx="7239000" cy="4384058"/>
          </a:xfrm>
        </p:spPr>
        <p:txBody>
          <a:bodyPr/>
          <a:lstStyle/>
          <a:p>
            <a:r>
              <a:rPr lang="es-ES" dirty="0" smtClean="0"/>
              <a:t>Psicosis inducida</a:t>
            </a:r>
          </a:p>
          <a:p>
            <a:r>
              <a:rPr lang="es-ES" dirty="0" err="1" smtClean="0"/>
              <a:t>Trast</a:t>
            </a:r>
            <a:r>
              <a:rPr lang="es-ES" dirty="0" smtClean="0"/>
              <a:t>. Depresivo</a:t>
            </a:r>
          </a:p>
          <a:p>
            <a:r>
              <a:rPr lang="es-ES" dirty="0" smtClean="0"/>
              <a:t>Ataques de pánico</a:t>
            </a:r>
          </a:p>
          <a:p>
            <a:r>
              <a:rPr lang="es-ES" dirty="0" smtClean="0"/>
              <a:t>Flashback</a:t>
            </a:r>
          </a:p>
          <a:p>
            <a:r>
              <a:rPr lang="es-ES" dirty="0" err="1" smtClean="0"/>
              <a:t>Trast</a:t>
            </a:r>
            <a:r>
              <a:rPr lang="es-ES" dirty="0" smtClean="0"/>
              <a:t>. de memoria y cognitivos</a:t>
            </a:r>
          </a:p>
          <a:p>
            <a:r>
              <a:rPr lang="es-ES" dirty="0" err="1" smtClean="0"/>
              <a:t>Trast</a:t>
            </a:r>
            <a:r>
              <a:rPr lang="es-ES" dirty="0" smtClean="0"/>
              <a:t>. de ansiedad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GHB (Gamma-</a:t>
            </a:r>
            <a:r>
              <a:rPr lang="es-ES" dirty="0" err="1" smtClean="0"/>
              <a:t>hidroxibutirato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257176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643314"/>
            <a:ext cx="3502141" cy="301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/>
              <a:t>GHB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b="1" dirty="0" err="1" smtClean="0">
                <a:solidFill>
                  <a:srgbClr val="FF0000"/>
                </a:solidFill>
              </a:rPr>
              <a:t>Extasis</a:t>
            </a:r>
            <a:r>
              <a:rPr lang="es-ES" b="1" dirty="0" smtClean="0">
                <a:solidFill>
                  <a:srgbClr val="FF0000"/>
                </a:solidFill>
              </a:rPr>
              <a:t> líquido, biberones, potes, líquido X, oro bebible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Se utiliza para agresiones sexuales</a:t>
            </a:r>
          </a:p>
          <a:p>
            <a:endParaRPr lang="es-ES" dirty="0" smtClean="0"/>
          </a:p>
          <a:p>
            <a:r>
              <a:rPr lang="es-ES" dirty="0" smtClean="0"/>
              <a:t>Líquido con sabor salado.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/>
              <a:t>GHB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Depresor del S.N.C. similar a Alcohol y </a:t>
            </a:r>
            <a:r>
              <a:rPr lang="es-ES" dirty="0" err="1" smtClean="0"/>
              <a:t>Benzodiazepinas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Produce efectos de euforia, relajación, un incremento en la sociabilidad y sexualidad y una desinhibición parecida a la producida por el alcohol.</a:t>
            </a:r>
          </a:p>
          <a:p>
            <a:r>
              <a:rPr lang="es-ES" dirty="0" smtClean="0"/>
              <a:t>Sus efectos aparecen a los 10-20 minutos aproximadamente, suben y se mantienen los efectos durante los 40-90 minutos posteriores. El efecto desaparece a las 3-4h rápidamente.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285750"/>
            <a:ext cx="7239000" cy="6170613"/>
          </a:xfrm>
        </p:spPr>
        <p:txBody>
          <a:bodyPr>
            <a:normAutofit/>
          </a:bodyPr>
          <a:lstStyle/>
          <a:p>
            <a:r>
              <a:rPr lang="es-ES" sz="2000" dirty="0" smtClean="0"/>
              <a:t>Los efectos pueden variar mucho en función de la </a:t>
            </a:r>
            <a:r>
              <a:rPr lang="es-ES" sz="2000" b="1" dirty="0" smtClean="0">
                <a:solidFill>
                  <a:srgbClr val="FF0000"/>
                </a:solidFill>
              </a:rPr>
              <a:t>dosis:</a:t>
            </a:r>
          </a:p>
          <a:p>
            <a:pPr lvl="1"/>
            <a:r>
              <a:rPr lang="es-ES" sz="2000" dirty="0" smtClean="0">
                <a:solidFill>
                  <a:schemeClr val="tx1"/>
                </a:solidFill>
              </a:rPr>
              <a:t>Con dosis pequeñas-bajas se puede experimentar desinhibición, relajación suave, euforia, sociabilidad, disminución de la ansiedad... y a veces nauseas y aturdimiento.</a:t>
            </a:r>
          </a:p>
          <a:p>
            <a:pPr lvl="1"/>
            <a:r>
              <a:rPr lang="es-ES" sz="2000" dirty="0" smtClean="0">
                <a:solidFill>
                  <a:schemeClr val="tx1"/>
                </a:solidFill>
              </a:rPr>
              <a:t>Con dosis altas (2´5-4 gramos) los efectos se amplían, puede aparecer descoordinación, distorsión visual y somnolencia.</a:t>
            </a:r>
          </a:p>
          <a:p>
            <a:pPr lvl="1"/>
            <a:r>
              <a:rPr lang="es-ES" sz="2000" dirty="0" smtClean="0">
                <a:solidFill>
                  <a:schemeClr val="tx1"/>
                </a:solidFill>
              </a:rPr>
              <a:t>En dosis excesivas (4-5 gramos) se entra en un fuerte estado de somnolencia. A medida que se aumenta la dosis pueden experimentarse espasmos, convulsiones y vómitos e incluso un estado de </a:t>
            </a:r>
            <a:r>
              <a:rPr lang="es-ES" sz="2000" b="1" dirty="0" smtClean="0">
                <a:solidFill>
                  <a:srgbClr val="FF0000"/>
                </a:solidFill>
              </a:rPr>
              <a:t>coma.</a:t>
            </a:r>
          </a:p>
          <a:p>
            <a:pPr lvl="1"/>
            <a:endParaRPr lang="es-ES" sz="2000" dirty="0" smtClean="0">
              <a:solidFill>
                <a:schemeClr val="tx1"/>
              </a:solidFill>
            </a:endParaRPr>
          </a:p>
          <a:p>
            <a:r>
              <a:rPr lang="es-ES" sz="2200" dirty="0" smtClean="0"/>
              <a:t>Un consumo prolongado puede generar </a:t>
            </a:r>
            <a:r>
              <a:rPr lang="es-ES" sz="2200" b="1" dirty="0" smtClean="0">
                <a:solidFill>
                  <a:srgbClr val="FF0000"/>
                </a:solidFill>
                <a:hlinkClick r:id="rId2"/>
              </a:rPr>
              <a:t>tolerancia</a:t>
            </a:r>
            <a:r>
              <a:rPr lang="es-ES" sz="2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ES" sz="2200" dirty="0" smtClean="0"/>
              <a:t>Puede generar dependencia física y psicológica.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/>
              <a:t>KAHT</a:t>
            </a:r>
            <a:endParaRPr lang="es-ES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38187" y="1804194"/>
            <a:ext cx="6677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KAHT (Derivados de la </a:t>
            </a:r>
            <a:r>
              <a:rPr lang="es-ES" dirty="0" err="1" smtClean="0"/>
              <a:t>cationa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85926"/>
            <a:ext cx="7196166" cy="4669810"/>
          </a:xfrm>
        </p:spPr>
        <p:txBody>
          <a:bodyPr>
            <a:normAutofit/>
          </a:bodyPr>
          <a:lstStyle/>
          <a:p>
            <a:r>
              <a:rPr lang="es-ES" dirty="0" smtClean="0"/>
              <a:t>Las </a:t>
            </a:r>
            <a:r>
              <a:rPr lang="es-ES" dirty="0" err="1" smtClean="0"/>
              <a:t>fenilalquilaminas</a:t>
            </a:r>
            <a:r>
              <a:rPr lang="es-ES" dirty="0" smtClean="0"/>
              <a:t> halladas en el “</a:t>
            </a:r>
            <a:r>
              <a:rPr lang="es-ES" dirty="0" err="1" smtClean="0"/>
              <a:t>Kath</a:t>
            </a:r>
            <a:r>
              <a:rPr lang="es-ES" dirty="0" smtClean="0"/>
              <a:t>” son similares a las anfetaminas, efedrina y </a:t>
            </a:r>
            <a:r>
              <a:rPr lang="es-ES" dirty="0" err="1" smtClean="0"/>
              <a:t>catecolaminas</a:t>
            </a:r>
            <a:r>
              <a:rPr lang="es-ES" dirty="0" smtClean="0"/>
              <a:t> endógenas. </a:t>
            </a:r>
          </a:p>
          <a:p>
            <a:r>
              <a:rPr lang="es-ES" dirty="0" smtClean="0"/>
              <a:t>Estimulación </a:t>
            </a:r>
            <a:r>
              <a:rPr lang="es-ES" dirty="0" err="1" smtClean="0"/>
              <a:t>simpaticomimética</a:t>
            </a:r>
            <a:r>
              <a:rPr lang="es-ES" dirty="0" smtClean="0"/>
              <a:t>. Los efectos se inician en 20’ y duran unas 4 horas.</a:t>
            </a:r>
          </a:p>
          <a:p>
            <a:r>
              <a:rPr lang="es-ES" dirty="0" smtClean="0"/>
              <a:t>Tienen capacidad adictiva.</a:t>
            </a:r>
          </a:p>
          <a:p>
            <a:r>
              <a:rPr lang="es-ES" dirty="0" smtClean="0"/>
              <a:t>No se detectan con las analíticas habituales.</a:t>
            </a:r>
          </a:p>
          <a:p>
            <a:r>
              <a:rPr lang="es-ES" dirty="0" smtClean="0"/>
              <a:t>Se mascan, muy barata.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785938"/>
            <a:ext cx="7239000" cy="4741862"/>
          </a:xfrm>
        </p:spPr>
        <p:txBody>
          <a:bodyPr>
            <a:normAutofit fontScale="55000" lnSpcReduction="20000"/>
          </a:bodyPr>
          <a:lstStyle/>
          <a:p>
            <a:pPr lvl="8">
              <a:buNone/>
            </a:pPr>
            <a:r>
              <a:rPr lang="en-US" sz="3600" dirty="0" smtClean="0"/>
              <a:t>Chronic exposure to drugs of abuse causes </a:t>
            </a:r>
          </a:p>
          <a:p>
            <a:pPr lvl="8">
              <a:buNone/>
            </a:pPr>
            <a:r>
              <a:rPr lang="en-US" sz="3600" dirty="0" smtClean="0"/>
              <a:t>persistent changes in the brain, including changes in </a:t>
            </a:r>
          </a:p>
          <a:p>
            <a:pPr lvl="8">
              <a:buNone/>
            </a:pPr>
            <a:r>
              <a:rPr lang="en-US" sz="3600" dirty="0" smtClean="0"/>
              <a:t>expression of genes or their protein products, in </a:t>
            </a:r>
          </a:p>
          <a:p>
            <a:pPr lvl="8">
              <a:buNone/>
            </a:pPr>
            <a:r>
              <a:rPr lang="en-US" sz="3600" dirty="0" smtClean="0"/>
              <a:t>protein-protein interactions, in neural networks, and </a:t>
            </a:r>
          </a:p>
          <a:p>
            <a:pPr lvl="8">
              <a:buNone/>
            </a:pPr>
            <a:r>
              <a:rPr lang="en-US" sz="3600" dirty="0" smtClean="0"/>
              <a:t>in </a:t>
            </a:r>
            <a:r>
              <a:rPr lang="en-US" sz="3600" dirty="0" err="1" smtClean="0"/>
              <a:t>neurogenesis</a:t>
            </a:r>
            <a:r>
              <a:rPr lang="en-US" sz="3600" dirty="0" smtClean="0"/>
              <a:t> and </a:t>
            </a:r>
            <a:r>
              <a:rPr lang="en-US" sz="3600" dirty="0" err="1" smtClean="0"/>
              <a:t>synaptogenesis</a:t>
            </a:r>
            <a:r>
              <a:rPr lang="en-US" sz="3600" dirty="0" smtClean="0"/>
              <a:t>, all of which </a:t>
            </a:r>
          </a:p>
          <a:p>
            <a:pPr lvl="8">
              <a:buNone/>
            </a:pPr>
            <a:r>
              <a:rPr lang="en-US" sz="3600" dirty="0" smtClean="0"/>
              <a:t>ultimately affect behavior.</a:t>
            </a:r>
          </a:p>
          <a:p>
            <a:pPr lvl="8">
              <a:buNone/>
            </a:pPr>
            <a:r>
              <a:rPr lang="en-US" sz="3600" dirty="0" smtClean="0"/>
              <a:t>(</a:t>
            </a:r>
            <a:r>
              <a:rPr lang="en-US" sz="3600" dirty="0" err="1" smtClean="0"/>
              <a:t>Kreek</a:t>
            </a:r>
            <a:r>
              <a:rPr lang="en-US" sz="3600" dirty="0" smtClean="0"/>
              <a:t> MJ et Al Nature Neuroscience 2005) </a:t>
            </a:r>
          </a:p>
          <a:p>
            <a:pPr lvl="8">
              <a:buNone/>
            </a:pPr>
            <a:endParaRPr lang="en-US" sz="3600" dirty="0" smtClean="0"/>
          </a:p>
          <a:p>
            <a:pPr lvl="8">
              <a:buNone/>
            </a:pPr>
            <a:endParaRPr lang="en-US" sz="3600" dirty="0" smtClean="0"/>
          </a:p>
          <a:p>
            <a:pPr lvl="8">
              <a:buNone/>
            </a:pPr>
            <a:endParaRPr lang="en-US" sz="3600" dirty="0" smtClean="0"/>
          </a:p>
          <a:p>
            <a:pPr lvl="8">
              <a:buNone/>
            </a:pPr>
            <a:endParaRPr lang="en-US" sz="1600" dirty="0" smtClean="0"/>
          </a:p>
          <a:p>
            <a:pPr lvl="8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Kreek</a:t>
            </a:r>
            <a:r>
              <a:rPr lang="en-US" sz="1600" dirty="0" smtClean="0"/>
              <a:t> MJ et Al Nature Neuroscience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KAHT (Derivados de la </a:t>
            </a:r>
            <a:r>
              <a:rPr lang="es-ES" dirty="0" err="1" smtClean="0"/>
              <a:t>cationa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Lengua verde y dientes marrones; pueden producir náuseas y vómitos, retención urinaria, estreñimiento, midriasis, boca seca, hipertermia, anorexia, cefalea, hiperactividad, irritabilidad, temblor, arritmias.</a:t>
            </a:r>
          </a:p>
          <a:p>
            <a:r>
              <a:rPr lang="es-ES" dirty="0" smtClean="0"/>
              <a:t>Cambios en el comportamiento con euforia, excitación, agresividad, labilidad emocional y trastornos del lenguaje.</a:t>
            </a:r>
          </a:p>
          <a:p>
            <a:r>
              <a:rPr lang="es-ES" dirty="0" smtClean="0"/>
              <a:t>Se han descrito cuadros psicóticos y maniacos.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es-ES" dirty="0" smtClean="0"/>
              <a:t>SPICE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Barritas aromáticas, venta en internet</a:t>
            </a:r>
          </a:p>
          <a:p>
            <a:r>
              <a:rPr lang="es-ES" dirty="0" smtClean="0"/>
              <a:t>Se han identificado compuestos </a:t>
            </a:r>
            <a:r>
              <a:rPr lang="es-ES" dirty="0" err="1" smtClean="0"/>
              <a:t>cannabinoides</a:t>
            </a:r>
            <a:r>
              <a:rPr lang="es-ES" dirty="0" smtClean="0"/>
              <a:t> sintéticos  20 veces más potentes que el THC.</a:t>
            </a:r>
          </a:p>
          <a:p>
            <a:r>
              <a:rPr lang="es-ES" dirty="0" smtClean="0"/>
              <a:t>No se detectan en las analíticas habituales.</a:t>
            </a:r>
          </a:p>
          <a:p>
            <a:r>
              <a:rPr lang="es-ES" dirty="0" smtClean="0"/>
              <a:t>Sus efectos aparecen a los 10’, con enrojecimiento conjuntival, taquicardia, boca seca y alteración del estado de ánimo y la percepción.</a:t>
            </a:r>
          </a:p>
          <a:p>
            <a:r>
              <a:rPr lang="es-ES" dirty="0" smtClean="0"/>
              <a:t>Efectos similares a los provocados por el THC.</a:t>
            </a:r>
          </a:p>
          <a:p>
            <a:r>
              <a:rPr lang="es-ES" dirty="0" smtClean="0"/>
              <a:t>Suelen durar 6 horas. </a:t>
            </a:r>
          </a:p>
          <a:p>
            <a:r>
              <a:rPr lang="es-ES" dirty="0" smtClean="0"/>
              <a:t>Se fuma o infusiones.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PIPERAZINAS (nuevas anfetaminas)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Las pastillas con </a:t>
            </a:r>
            <a:r>
              <a:rPr lang="es-ES" dirty="0" err="1" smtClean="0"/>
              <a:t>piperazinas</a:t>
            </a:r>
            <a:r>
              <a:rPr lang="es-ES" dirty="0" smtClean="0"/>
              <a:t> se diseñan y se </a:t>
            </a:r>
          </a:p>
          <a:p>
            <a:pPr>
              <a:buNone/>
            </a:pPr>
            <a:r>
              <a:rPr lang="es-ES" dirty="0" smtClean="0"/>
              <a:t>comercializan como si fueran </a:t>
            </a:r>
            <a:r>
              <a:rPr lang="es-ES" dirty="0" err="1" smtClean="0"/>
              <a:t>Extasis</a:t>
            </a:r>
            <a:r>
              <a:rPr lang="es-ES" dirty="0" smtClean="0"/>
              <a:t>.</a:t>
            </a:r>
          </a:p>
          <a:p>
            <a:r>
              <a:rPr lang="es-ES" dirty="0" smtClean="0"/>
              <a:t>No detectables en las analíticas habituales.</a:t>
            </a:r>
          </a:p>
          <a:p>
            <a:r>
              <a:rPr lang="es-ES" dirty="0" smtClean="0"/>
              <a:t>Pueden producir taquicardia, HTA, vómitos, </a:t>
            </a:r>
          </a:p>
          <a:p>
            <a:pPr>
              <a:buNone/>
            </a:pPr>
            <a:r>
              <a:rPr lang="es-ES" dirty="0" smtClean="0"/>
              <a:t>palpitaciones, ansiedad, agitación, mareos, </a:t>
            </a:r>
          </a:p>
          <a:p>
            <a:pPr>
              <a:buNone/>
            </a:pPr>
            <a:r>
              <a:rPr lang="es-ES" dirty="0" smtClean="0"/>
              <a:t>midriasis, convulsiones, fiebre, temblor.</a:t>
            </a:r>
          </a:p>
          <a:p>
            <a:pPr>
              <a:buNone/>
            </a:pPr>
            <a:r>
              <a:rPr lang="es-ES" dirty="0" smtClean="0"/>
              <a:t>También síntomas </a:t>
            </a:r>
            <a:r>
              <a:rPr lang="es-ES" dirty="0" err="1" smtClean="0"/>
              <a:t>extrapiramidales</a:t>
            </a:r>
            <a:r>
              <a:rPr lang="es-ES" dirty="0" smtClean="0"/>
              <a:t>, insomnio, </a:t>
            </a:r>
          </a:p>
          <a:p>
            <a:pPr>
              <a:buNone/>
            </a:pPr>
            <a:r>
              <a:rPr lang="es-ES" dirty="0" smtClean="0"/>
              <a:t>boca seca, disminución de conciencia, visión </a:t>
            </a:r>
          </a:p>
          <a:p>
            <a:pPr>
              <a:buNone/>
            </a:pPr>
            <a:r>
              <a:rPr lang="es-ES" dirty="0" smtClean="0"/>
              <a:t>borrosa y alucinaciones.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  <a:r>
              <a:rPr lang="es-ES" b="1" i="1" dirty="0" smtClean="0">
                <a:solidFill>
                  <a:srgbClr val="FF0000"/>
                </a:solidFill>
              </a:rPr>
              <a:t>POCO USADAS. NEXUS, AFTERTURNER</a:t>
            </a:r>
            <a:endParaRPr lang="es-E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TRIPTAMINAS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detectables con las analíticas habituales.</a:t>
            </a:r>
          </a:p>
          <a:p>
            <a:r>
              <a:rPr lang="es-ES" dirty="0" smtClean="0"/>
              <a:t>Inicio del efecto en 20-30’, pico de acción a las 1’5h y duración hasta 6h.</a:t>
            </a:r>
          </a:p>
          <a:p>
            <a:r>
              <a:rPr lang="es-ES" dirty="0" smtClean="0"/>
              <a:t>Alucinaciones visuales y auditivas, vómitos, </a:t>
            </a:r>
          </a:p>
          <a:p>
            <a:pPr>
              <a:buNone/>
            </a:pPr>
            <a:r>
              <a:rPr lang="es-ES" dirty="0" smtClean="0"/>
              <a:t>   diarrea, agitación, </a:t>
            </a:r>
            <a:r>
              <a:rPr lang="es-ES" dirty="0" err="1" smtClean="0"/>
              <a:t>temblor,confusión,convulsiones</a:t>
            </a:r>
            <a:r>
              <a:rPr lang="es-ES" dirty="0" smtClean="0"/>
              <a:t>, </a:t>
            </a:r>
            <a:r>
              <a:rPr lang="es-ES" dirty="0" err="1" smtClean="0"/>
              <a:t>rabdomiolisis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b="1" i="1" dirty="0" smtClean="0">
                <a:solidFill>
                  <a:srgbClr val="FF0000"/>
                </a:solidFill>
              </a:rPr>
              <a:t>HAY MUCHAS, POCO VENDIBLES ( en </a:t>
            </a:r>
            <a:r>
              <a:rPr lang="es-ES" b="1" i="1" dirty="0" err="1" smtClean="0">
                <a:solidFill>
                  <a:srgbClr val="FF0000"/>
                </a:solidFill>
              </a:rPr>
              <a:t>circulos</a:t>
            </a:r>
            <a:r>
              <a:rPr lang="es-ES" b="1" i="1" dirty="0" smtClean="0">
                <a:solidFill>
                  <a:srgbClr val="FF0000"/>
                </a:solidFill>
              </a:rPr>
              <a:t> sociales restringidos )</a:t>
            </a:r>
            <a:endParaRPr lang="es-E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/>
              <a:t>POPPER</a:t>
            </a:r>
            <a:endParaRPr lang="es-ES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4857752" cy="237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2592" y="1785926"/>
            <a:ext cx="37155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POPPER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Reventadores, </a:t>
            </a:r>
            <a:r>
              <a:rPr lang="es-ES" b="1" dirty="0" err="1" smtClean="0">
                <a:solidFill>
                  <a:srgbClr val="FF0000"/>
                </a:solidFill>
              </a:rPr>
              <a:t>snappers</a:t>
            </a:r>
            <a:r>
              <a:rPr lang="es-ES" b="1" dirty="0" smtClean="0">
                <a:solidFill>
                  <a:srgbClr val="FF0000"/>
                </a:solidFill>
              </a:rPr>
              <a:t>, crujidores.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Nitritos.</a:t>
            </a:r>
          </a:p>
          <a:p>
            <a:pPr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Se presentan líquidos y su consumo es </a:t>
            </a:r>
            <a:r>
              <a:rPr lang="es-ES" b="1" dirty="0" smtClean="0">
                <a:solidFill>
                  <a:srgbClr val="FF0000"/>
                </a:solidFill>
              </a:rPr>
              <a:t>inhalándolos</a:t>
            </a:r>
            <a:r>
              <a:rPr lang="es-ES" dirty="0" smtClean="0"/>
              <a:t> por la nariz. </a:t>
            </a:r>
          </a:p>
          <a:p>
            <a:r>
              <a:rPr lang="es-ES" dirty="0" smtClean="0"/>
              <a:t>Son depresores provocando vasodilatación, pérdida del control, desinhibición (haces cosas que normalmente no harías). Las CONSECUENCIAS son: bajada de la tensión arterial, taquicardia, “muerte súbita por inhalación”.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romilar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USO RECREATIVO: Efecto psicoactivo en GRANDES DOSIS.</a:t>
            </a:r>
            <a:br>
              <a:rPr lang="es-ES" dirty="0" smtClean="0"/>
            </a:br>
            <a:r>
              <a:rPr lang="es-ES" dirty="0" smtClean="0"/>
              <a:t>EFECTOS:</a:t>
            </a:r>
          </a:p>
          <a:p>
            <a:pPr lvl="1"/>
            <a:r>
              <a:rPr lang="es-ES" dirty="0" smtClean="0"/>
              <a:t>Anestésico </a:t>
            </a:r>
            <a:r>
              <a:rPr lang="es-ES" dirty="0" err="1" smtClean="0"/>
              <a:t>disociativo</a:t>
            </a:r>
            <a:endParaRPr lang="es-ES" dirty="0" smtClean="0"/>
          </a:p>
          <a:p>
            <a:pPr lvl="1"/>
            <a:r>
              <a:rPr lang="es-ES" dirty="0" err="1" smtClean="0"/>
              <a:t>Descoordina</a:t>
            </a:r>
            <a:r>
              <a:rPr lang="es-ES" dirty="0" smtClean="0"/>
              <a:t> movimientos y sentidos (te deja "tirado" dificultad </a:t>
            </a:r>
            <a:r>
              <a:rPr lang="es-ES" dirty="0" err="1" smtClean="0"/>
              <a:t>móv</a:t>
            </a:r>
            <a:r>
              <a:rPr lang="es-ES" dirty="0" smtClean="0"/>
              <a:t>.)</a:t>
            </a:r>
          </a:p>
          <a:p>
            <a:pPr lvl="1"/>
            <a:r>
              <a:rPr lang="es-ES" dirty="0" smtClean="0"/>
              <a:t>Produce </a:t>
            </a:r>
            <a:r>
              <a:rPr lang="es-ES" b="1" dirty="0" smtClean="0">
                <a:solidFill>
                  <a:srgbClr val="FF0000"/>
                </a:solidFill>
              </a:rPr>
              <a:t>alucinaciones</a:t>
            </a:r>
            <a:r>
              <a:rPr lang="es-ES" dirty="0" smtClean="0"/>
              <a:t> (alteraciones visuales, perceptivas, auditivas...)</a:t>
            </a:r>
          </a:p>
          <a:p>
            <a:r>
              <a:rPr lang="es-ES" dirty="0" smtClean="0"/>
              <a:t>RIESGOS:</a:t>
            </a:r>
          </a:p>
          <a:p>
            <a:pPr lvl="1"/>
            <a:r>
              <a:rPr lang="es-ES" dirty="0" smtClean="0"/>
              <a:t>Pasarse con la dosis puede producir </a:t>
            </a:r>
            <a:r>
              <a:rPr lang="es-ES" b="1" dirty="0" smtClean="0">
                <a:solidFill>
                  <a:srgbClr val="FF0000"/>
                </a:solidFill>
              </a:rPr>
              <a:t>COMA o DEPRESIÓN RESPIRATORIA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Accidentes (no recomendable para tomar en discotecas).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tratamiento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s-ES" sz="4900" dirty="0" smtClean="0"/>
              <a:t>Reacciones </a:t>
            </a:r>
            <a:r>
              <a:rPr lang="es-ES" sz="4900" dirty="0" smtClean="0">
                <a:solidFill>
                  <a:srgbClr val="FF0000"/>
                </a:solidFill>
              </a:rPr>
              <a:t>agudas MDMA (</a:t>
            </a:r>
            <a:r>
              <a:rPr lang="es-ES" sz="4900" dirty="0" smtClean="0"/>
              <a:t>intoxicaciones) </a:t>
            </a:r>
          </a:p>
          <a:p>
            <a:pPr>
              <a:buNone/>
            </a:pPr>
            <a:r>
              <a:rPr lang="es-ES" sz="4900" dirty="0" smtClean="0"/>
              <a:t>(</a:t>
            </a:r>
            <a:r>
              <a:rPr lang="es-ES" sz="4900" b="1" dirty="0" smtClean="0">
                <a:solidFill>
                  <a:srgbClr val="FF0000"/>
                </a:solidFill>
              </a:rPr>
              <a:t>hipertermia</a:t>
            </a:r>
            <a:r>
              <a:rPr lang="es-ES" sz="4900" dirty="0" smtClean="0"/>
              <a:t>, </a:t>
            </a:r>
            <a:r>
              <a:rPr lang="es-ES" sz="4900" dirty="0" err="1" smtClean="0"/>
              <a:t>rabdomiolisis</a:t>
            </a:r>
            <a:r>
              <a:rPr lang="es-ES" sz="4900" dirty="0" smtClean="0"/>
              <a:t>,…) :</a:t>
            </a:r>
          </a:p>
          <a:p>
            <a:pPr>
              <a:buNone/>
            </a:pPr>
            <a:r>
              <a:rPr lang="es-ES" sz="4900" dirty="0" smtClean="0"/>
              <a:t>tratamiento hospitalario con </a:t>
            </a:r>
            <a:r>
              <a:rPr lang="es-ES" sz="4900" dirty="0" err="1" smtClean="0"/>
              <a:t>Diazepam</a:t>
            </a:r>
            <a:r>
              <a:rPr lang="es-ES" sz="4900" dirty="0" smtClean="0"/>
              <a:t>, </a:t>
            </a:r>
          </a:p>
          <a:p>
            <a:pPr>
              <a:buNone/>
            </a:pPr>
            <a:r>
              <a:rPr lang="es-ES" sz="4900" dirty="0" err="1" smtClean="0"/>
              <a:t>Loracepam</a:t>
            </a:r>
            <a:r>
              <a:rPr lang="es-ES" sz="4900" dirty="0" smtClean="0"/>
              <a:t> o </a:t>
            </a:r>
            <a:r>
              <a:rPr lang="es-ES" sz="4900" dirty="0" err="1" smtClean="0"/>
              <a:t>Midazolam</a:t>
            </a:r>
            <a:r>
              <a:rPr lang="es-ES" sz="4900" dirty="0" smtClean="0"/>
              <a:t> + tratamiento de </a:t>
            </a:r>
          </a:p>
          <a:p>
            <a:pPr>
              <a:buNone/>
            </a:pPr>
            <a:r>
              <a:rPr lang="es-ES" sz="4900" dirty="0" smtClean="0"/>
              <a:t>la sintomatología orgánica. Cuidado con </a:t>
            </a:r>
          </a:p>
          <a:p>
            <a:pPr>
              <a:buNone/>
            </a:pPr>
            <a:r>
              <a:rPr lang="es-ES" sz="4900" dirty="0" smtClean="0"/>
              <a:t>ISRS o </a:t>
            </a:r>
            <a:r>
              <a:rPr lang="es-ES" sz="4900" dirty="0" err="1" smtClean="0"/>
              <a:t>Aps</a:t>
            </a:r>
            <a:r>
              <a:rPr lang="es-ES" sz="4900" dirty="0" smtClean="0"/>
              <a:t> por agravamiento de </a:t>
            </a:r>
          </a:p>
          <a:p>
            <a:pPr>
              <a:buNone/>
            </a:pPr>
            <a:r>
              <a:rPr lang="es-ES" sz="4900" dirty="0" smtClean="0"/>
              <a:t>Hipertermia.</a:t>
            </a:r>
          </a:p>
          <a:p>
            <a:pPr>
              <a:buNone/>
            </a:pPr>
            <a:endParaRPr lang="es-ES" sz="4900" dirty="0" smtClean="0"/>
          </a:p>
          <a:p>
            <a:r>
              <a:rPr lang="es-ES" sz="4900" b="1" dirty="0" smtClean="0">
                <a:solidFill>
                  <a:srgbClr val="FF0000"/>
                </a:solidFill>
              </a:rPr>
              <a:t> </a:t>
            </a:r>
            <a:r>
              <a:rPr lang="es-ES" sz="4900" b="1" dirty="0" err="1" smtClean="0">
                <a:solidFill>
                  <a:srgbClr val="FF0000"/>
                </a:solidFill>
              </a:rPr>
              <a:t>Subagudas</a:t>
            </a:r>
            <a:r>
              <a:rPr lang="es-ES" sz="4900" b="1" dirty="0" smtClean="0">
                <a:solidFill>
                  <a:srgbClr val="FF0000"/>
                </a:solidFill>
              </a:rPr>
              <a:t> </a:t>
            </a:r>
            <a:r>
              <a:rPr lang="es-ES" sz="4900" dirty="0" smtClean="0"/>
              <a:t>( ansiedad, </a:t>
            </a:r>
            <a:r>
              <a:rPr lang="es-ES" sz="4900" dirty="0" err="1" smtClean="0"/>
              <a:t>depresion</a:t>
            </a:r>
            <a:r>
              <a:rPr lang="es-ES" sz="4900" dirty="0" smtClean="0"/>
              <a:t>): ATD, cuidado con </a:t>
            </a:r>
            <a:r>
              <a:rPr lang="es-ES" sz="4900" dirty="0" err="1" smtClean="0"/>
              <a:t>benzodiazepinas</a:t>
            </a:r>
            <a:r>
              <a:rPr lang="es-ES" sz="4900" dirty="0" smtClean="0"/>
              <a:t>.</a:t>
            </a:r>
          </a:p>
          <a:p>
            <a:r>
              <a:rPr lang="es-ES" sz="4900" dirty="0" smtClean="0"/>
              <a:t> </a:t>
            </a:r>
            <a:r>
              <a:rPr lang="es-ES" sz="4900" b="1" dirty="0" err="1" smtClean="0">
                <a:solidFill>
                  <a:srgbClr val="FF0000"/>
                </a:solidFill>
              </a:rPr>
              <a:t>Cronicas</a:t>
            </a:r>
            <a:r>
              <a:rPr lang="es-ES" sz="4900" dirty="0" smtClean="0"/>
              <a:t> ( psicosis ): </a:t>
            </a:r>
            <a:r>
              <a:rPr lang="es-ES" sz="4900" dirty="0" err="1" smtClean="0"/>
              <a:t>antipsicoticos</a:t>
            </a:r>
            <a:r>
              <a:rPr lang="es-ES" sz="4900" dirty="0" smtClean="0"/>
              <a:t> atípicos +</a:t>
            </a:r>
          </a:p>
          <a:p>
            <a:pPr>
              <a:buNone/>
            </a:pPr>
            <a:r>
              <a:rPr lang="es-ES" sz="4900" dirty="0" smtClean="0"/>
              <a:t>                                antidepresivos.</a:t>
            </a:r>
          </a:p>
          <a:p>
            <a:pPr>
              <a:buNone/>
            </a:pPr>
            <a:endParaRPr lang="es-ES" sz="4900" dirty="0" smtClean="0"/>
          </a:p>
          <a:p>
            <a:pPr>
              <a:buNone/>
            </a:pPr>
            <a:r>
              <a:rPr lang="es-ES" sz="4900" b="1" dirty="0" err="1" smtClean="0">
                <a:solidFill>
                  <a:srgbClr val="002060"/>
                </a:solidFill>
              </a:rPr>
              <a:t>Cocaina</a:t>
            </a:r>
            <a:r>
              <a:rPr lang="es-ES" sz="4900" b="1" dirty="0" smtClean="0">
                <a:solidFill>
                  <a:srgbClr val="002060"/>
                </a:solidFill>
              </a:rPr>
              <a:t>: </a:t>
            </a:r>
            <a:r>
              <a:rPr lang="es-ES" sz="4900" b="1" dirty="0" err="1" smtClean="0">
                <a:solidFill>
                  <a:srgbClr val="002060"/>
                </a:solidFill>
              </a:rPr>
              <a:t>Mirtazapina</a:t>
            </a:r>
            <a:endParaRPr lang="es-ES" sz="49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s-ES" sz="49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s-ES" sz="4900" b="1" i="1" dirty="0" smtClean="0">
                <a:solidFill>
                  <a:srgbClr val="FF0000"/>
                </a:solidFill>
              </a:rPr>
              <a:t>“HUMILDAD + PACIENCIA + SENTIDO DEL HUMOR”</a:t>
            </a:r>
          </a:p>
          <a:p>
            <a:pPr>
              <a:buNone/>
            </a:pPr>
            <a:endParaRPr lang="es-ES" sz="38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 smtClean="0"/>
              <a:t>recursos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 </a:t>
            </a:r>
            <a:r>
              <a:rPr lang="es-ES" dirty="0" err="1" smtClean="0"/>
              <a:t>Fundacion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Etorkintza</a:t>
            </a:r>
            <a:r>
              <a:rPr lang="es-ES" dirty="0" smtClean="0"/>
              <a:t> (página web)</a:t>
            </a:r>
          </a:p>
          <a:p>
            <a:endParaRPr lang="es-ES" dirty="0" smtClean="0"/>
          </a:p>
          <a:p>
            <a:r>
              <a:rPr lang="es-ES" dirty="0" smtClean="0"/>
              <a:t>www.gizantelan.ejgv.euskadi.net/r45 </a:t>
            </a:r>
          </a:p>
          <a:p>
            <a:pPr>
              <a:buNone/>
            </a:pPr>
            <a:r>
              <a:rPr lang="es-ES" dirty="0" smtClean="0"/>
              <a:t>(gobierno vasco)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www.socidrogalcohol.org</a:t>
            </a:r>
          </a:p>
          <a:p>
            <a:endParaRPr lang="es-ES" dirty="0" smtClean="0"/>
          </a:p>
          <a:p>
            <a:r>
              <a:rPr lang="es-ES" dirty="0" smtClean="0"/>
              <a:t>Manual de adicciones para médicos especialistas en formación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37324"/>
          </a:xfrm>
        </p:spPr>
        <p:txBody>
          <a:bodyPr>
            <a:normAutofit/>
          </a:bodyPr>
          <a:lstStyle/>
          <a:p>
            <a:pPr algn="ctr"/>
            <a:r>
              <a:rPr lang="es-ES" sz="4800" smtClean="0">
                <a:solidFill>
                  <a:srgbClr val="00B0F0"/>
                </a:solidFill>
              </a:rPr>
              <a:t>¡ESKERRIK </a:t>
            </a:r>
            <a:r>
              <a:rPr lang="es-ES" sz="4800" dirty="0" smtClean="0">
                <a:solidFill>
                  <a:srgbClr val="00B0F0"/>
                </a:solidFill>
              </a:rPr>
              <a:t>ASKO!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05137" y="2966244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Factores </a:t>
            </a:r>
            <a:r>
              <a:rPr lang="es-ES" dirty="0" err="1" smtClean="0"/>
              <a:t>sociodemográficos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 Es evidente que la cultura juega un papel en la </a:t>
            </a:r>
            <a:r>
              <a:rPr lang="es-ES" smtClean="0"/>
              <a:t>vulnerabilidad , </a:t>
            </a:r>
            <a:r>
              <a:rPr lang="es-ES" dirty="0" smtClean="0"/>
              <a:t>sobre todo en el uso y abuso, aunque no está tan claro que en la adicción.</a:t>
            </a:r>
          </a:p>
          <a:p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La adolescencia es un factor de vulnerabilidad, en el cual las características conductuales de este periodo de la vida, con inestabilidad afectiva y funciones ejecutivas en proceso de maduración, con </a:t>
            </a:r>
            <a:r>
              <a:rPr lang="es-ES" dirty="0" err="1" smtClean="0">
                <a:solidFill>
                  <a:srgbClr val="FF0000"/>
                </a:solidFill>
              </a:rPr>
              <a:t>cortex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prefrontal</a:t>
            </a:r>
            <a:r>
              <a:rPr lang="es-ES" dirty="0" smtClean="0">
                <a:solidFill>
                  <a:srgbClr val="FF0000"/>
                </a:solidFill>
              </a:rPr>
              <a:t> y sistema límbico con diferencias de </a:t>
            </a:r>
            <a:r>
              <a:rPr lang="es-ES" dirty="0" err="1" smtClean="0">
                <a:solidFill>
                  <a:srgbClr val="FF0000"/>
                </a:solidFill>
              </a:rPr>
              <a:t>mielinización</a:t>
            </a:r>
            <a:r>
              <a:rPr lang="es-ES" dirty="0" smtClean="0">
                <a:solidFill>
                  <a:srgbClr val="FF0000"/>
                </a:solidFill>
              </a:rPr>
              <a:t>, plasticidad neuronal y reorganización estructural, lo convierten en un factor de riesgo por si mismo.</a:t>
            </a:r>
          </a:p>
          <a:p>
            <a:r>
              <a:rPr lang="es-ES" dirty="0" smtClean="0"/>
              <a:t> Sustancias legales como “puerta de entrada” en la adicción no se sostiene, solo una pequeña proporción progresa en esa dirección.</a:t>
            </a:r>
          </a:p>
          <a:p>
            <a:r>
              <a:rPr lang="es-ES" dirty="0" smtClean="0"/>
              <a:t> Mayor vulnerabilidad en varones en relación al uso, no en relación a la adicción.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Factores basados en la </a:t>
            </a:r>
            <a:r>
              <a:rPr lang="es-ES" dirty="0" err="1" smtClean="0"/>
              <a:t>Patologia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Dual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estudios prospectivos apoyan que la mayoría de los otros trastornos psiquiátricos son previos al TUS (</a:t>
            </a:r>
            <a:r>
              <a:rPr lang="es-ES" dirty="0" err="1" smtClean="0"/>
              <a:t>Grant</a:t>
            </a:r>
            <a:r>
              <a:rPr lang="es-ES" dirty="0" smtClean="0"/>
              <a:t> et al 2009)</a:t>
            </a:r>
          </a:p>
          <a:p>
            <a:endParaRPr lang="es-ES" dirty="0" smtClean="0"/>
          </a:p>
          <a:p>
            <a:r>
              <a:rPr lang="es-ES" dirty="0" smtClean="0"/>
              <a:t>Experiencias traumáticas prenatales y sobre todo experiencias infantiles adversas constituyen factores importantes de vulnerabilidad para adicciones y otros trastornos mentales.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Factores de vulnerabilidad genética y </a:t>
            </a:r>
            <a:br>
              <a:rPr lang="es-ES" dirty="0" smtClean="0"/>
            </a:br>
            <a:r>
              <a:rPr lang="es-ES" dirty="0" smtClean="0"/>
              <a:t>biológica 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Las influencias genéticas a sufrir una adicción y otros trastornos mentales constituyen un factor de vulnerabilidad. Se ha demostrado ampliamente que la compleja variabilidad genética puede afectar la predisposición a adicciones y otros trastornos psicopatológicos, subyacer a alteraciones fisiológicas y a rasgos de personalidad (emocionalidad negativa, impulsividad, reactividad al estrés,…)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Factores de vulnerabilidad genética y </a:t>
            </a:r>
            <a:br>
              <a:rPr lang="es-ES" dirty="0" smtClean="0"/>
            </a:br>
            <a:r>
              <a:rPr lang="es-ES" dirty="0" smtClean="0"/>
              <a:t>biológica (2)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Solo hay modestas evidencias para afirmar que factores genéticos incrementan el riesgo aislado de sufrir un TUS.</a:t>
            </a:r>
          </a:p>
          <a:p>
            <a:endParaRPr lang="es-ES" dirty="0" smtClean="0"/>
          </a:p>
          <a:p>
            <a:r>
              <a:rPr lang="es-ES" dirty="0" smtClean="0"/>
              <a:t> En teoría las adicciones pueden ser prevenidas por factores legales (prohibiciones), creencias religiosas o elecciones individuales y los diferentes trastornos </a:t>
            </a:r>
            <a:r>
              <a:rPr lang="es-ES" dirty="0" err="1" smtClean="0"/>
              <a:t>psicopatologicos</a:t>
            </a:r>
            <a:r>
              <a:rPr lang="es-ES" dirty="0" smtClean="0"/>
              <a:t> pueden ser decisivos para la conducta adictiva.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D:\salvado\Pictures\img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53949"/>
            <a:ext cx="7239000" cy="490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1478</TotalTime>
  <Words>1864</Words>
  <Application>Microsoft Office PowerPoint</Application>
  <PresentationFormat>Presentación en pantalla (4:3)</PresentationFormat>
  <Paragraphs>275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Opulento</vt:lpstr>
      <vt:lpstr>DROGAS DE DISEÑO,  RECREATIVAS, DE SÍNTESIS PLACERES AL GUSTO DEL  CONSUMIDOR   </vt:lpstr>
      <vt:lpstr>La evolución de los mamíferos,  y entre ellos el ser humano, se  ha encargado de emparejar una  gran cantidad de placer a  ciertas conductas a fin de  garantizar su supervivencia.</vt:lpstr>
      <vt:lpstr>Diapositiva 3</vt:lpstr>
      <vt:lpstr>Diapositiva 4</vt:lpstr>
      <vt:lpstr>Factores sociodemográficos</vt:lpstr>
      <vt:lpstr>Factores basados en la Patologia  Dual</vt:lpstr>
      <vt:lpstr>Factores de vulnerabilidad genética y  biológica (1)</vt:lpstr>
      <vt:lpstr>Factores de vulnerabilidad genética y  biológica (2)</vt:lpstr>
      <vt:lpstr>Diapositiva 9</vt:lpstr>
      <vt:lpstr>Diapositiva 10</vt:lpstr>
      <vt:lpstr>Diapositiva 11</vt:lpstr>
      <vt:lpstr>PREVALENCIA</vt:lpstr>
      <vt:lpstr>Diapositiva 13</vt:lpstr>
      <vt:lpstr>cannabis</vt:lpstr>
      <vt:lpstr>cannabis</vt:lpstr>
      <vt:lpstr>Diapositiva 16</vt:lpstr>
      <vt:lpstr>Diapositiva 17</vt:lpstr>
      <vt:lpstr>Cocaina ( coca, nieve, blanca, perica, farlopa, crack, ralla, tirito… )</vt:lpstr>
      <vt:lpstr>cocaina</vt:lpstr>
      <vt:lpstr>cocaina</vt:lpstr>
      <vt:lpstr>KETAMINA</vt:lpstr>
      <vt:lpstr>KETAMINA</vt:lpstr>
      <vt:lpstr>KETAMINA</vt:lpstr>
      <vt:lpstr>KETAMINA</vt:lpstr>
      <vt:lpstr>Riesgos: </vt:lpstr>
      <vt:lpstr>KETAMINA. Patologia Psiquiatrica</vt:lpstr>
      <vt:lpstr>MDMA. ( extasis- ANFETAMINAS)</vt:lpstr>
      <vt:lpstr>MDMA. </vt:lpstr>
      <vt:lpstr>Forma cristalina</vt:lpstr>
      <vt:lpstr>MDMA. </vt:lpstr>
      <vt:lpstr>MDMA</vt:lpstr>
      <vt:lpstr>MDMA.</vt:lpstr>
      <vt:lpstr>MDMA. Patologia Psiquiatrica</vt:lpstr>
      <vt:lpstr>GHB (Gamma-hidroxibutirato)</vt:lpstr>
      <vt:lpstr>GHB</vt:lpstr>
      <vt:lpstr>GHB</vt:lpstr>
      <vt:lpstr>Diapositiva 37</vt:lpstr>
      <vt:lpstr>KAHT</vt:lpstr>
      <vt:lpstr>KAHT (Derivados de la cationa)</vt:lpstr>
      <vt:lpstr>KAHT (Derivados de la cationa)</vt:lpstr>
      <vt:lpstr>SPICE </vt:lpstr>
      <vt:lpstr>PIPERAZINAS (nuevas anfetaminas)</vt:lpstr>
      <vt:lpstr>TRIPTAMINAS</vt:lpstr>
      <vt:lpstr>POPPER</vt:lpstr>
      <vt:lpstr>POPPER</vt:lpstr>
      <vt:lpstr>romilar</vt:lpstr>
      <vt:lpstr>tratamiento</vt:lpstr>
      <vt:lpstr>recursos</vt:lpstr>
      <vt:lpstr>¡ESKERRIK ASKO!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DROGAS DE DISEÑO,  RECREATIVAS, DE SÍNTESIS PLACERES AL GUSTO DEL  CONSUMIDOR Bilbao 2013</dc:title>
  <dc:creator>CARLOS</dc:creator>
  <cp:lastModifiedBy>CARLOS</cp:lastModifiedBy>
  <cp:revision>111</cp:revision>
  <dcterms:created xsi:type="dcterms:W3CDTF">2013-08-25T17:33:09Z</dcterms:created>
  <dcterms:modified xsi:type="dcterms:W3CDTF">2017-04-09T09:02:30Z</dcterms:modified>
</cp:coreProperties>
</file>